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81" r:id="rId2"/>
    <p:sldId id="259" r:id="rId3"/>
    <p:sldId id="260" r:id="rId4"/>
    <p:sldId id="257" r:id="rId5"/>
    <p:sldId id="265" r:id="rId6"/>
    <p:sldId id="274" r:id="rId7"/>
    <p:sldId id="282" r:id="rId8"/>
    <p:sldId id="258" r:id="rId9"/>
    <p:sldId id="262" r:id="rId10"/>
    <p:sldId id="279" r:id="rId11"/>
    <p:sldId id="280" r:id="rId12"/>
    <p:sldId id="268" r:id="rId13"/>
    <p:sldId id="277" r:id="rId14"/>
    <p:sldId id="261" r:id="rId15"/>
    <p:sldId id="263" r:id="rId16"/>
    <p:sldId id="272" r:id="rId17"/>
    <p:sldId id="264" r:id="rId18"/>
    <p:sldId id="273" r:id="rId19"/>
    <p:sldId id="283" r:id="rId20"/>
    <p:sldId id="26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7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6977-2740-4D54-A5FB-BD3AF5164861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7355-3AF0-419A-924A-75555659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6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6977-2740-4D54-A5FB-BD3AF5164861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7355-3AF0-419A-924A-75555659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01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6977-2740-4D54-A5FB-BD3AF5164861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7355-3AF0-419A-924A-75555659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6977-2740-4D54-A5FB-BD3AF5164861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7355-3AF0-419A-924A-75555659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6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6977-2740-4D54-A5FB-BD3AF5164861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7355-3AF0-419A-924A-75555659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3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6977-2740-4D54-A5FB-BD3AF5164861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7355-3AF0-419A-924A-75555659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9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6977-2740-4D54-A5FB-BD3AF5164861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7355-3AF0-419A-924A-75555659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9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6977-2740-4D54-A5FB-BD3AF5164861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7355-3AF0-419A-924A-75555659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6977-2740-4D54-A5FB-BD3AF5164861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7355-3AF0-419A-924A-75555659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8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6977-2740-4D54-A5FB-BD3AF5164861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7355-3AF0-419A-924A-75555659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6977-2740-4D54-A5FB-BD3AF5164861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7355-3AF0-419A-924A-75555659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25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F76977-2740-4D54-A5FB-BD3AF5164861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A5257355-3AF0-419A-924A-75555659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017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itzone.nationalmtb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rcubedcomposite" TargetMode="External"/><Relationship Id="rId2" Type="http://schemas.openxmlformats.org/officeDocument/2006/relationships/hyperlink" Target="mailto:RCubedNICA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hyperlink" Target="http://www.rcubednica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Qqs3KvNdSm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592" y="0"/>
            <a:ext cx="10287001" cy="6858000"/>
          </a:xfrm>
          <a:prstGeom prst="rect">
            <a:avLst/>
          </a:prstGeom>
        </p:spPr>
      </p:pic>
      <p:sp>
        <p:nvSpPr>
          <p:cNvPr id="7" name="Parallelogram 6"/>
          <p:cNvSpPr/>
          <p:nvPr/>
        </p:nvSpPr>
        <p:spPr>
          <a:xfrm>
            <a:off x="0" y="0"/>
            <a:ext cx="7951808" cy="6858000"/>
          </a:xfrm>
          <a:prstGeom prst="parallelogram">
            <a:avLst>
              <a:gd name="adj" fmla="val 277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6845" y="200324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 smtClean="0"/>
              <a:t> </a:t>
            </a:r>
            <a:br>
              <a:rPr lang="en-US" dirty="0" smtClean="0"/>
            </a:br>
            <a:r>
              <a:rPr lang="en-US" sz="13300" dirty="0" smtClean="0">
                <a:solidFill>
                  <a:schemeClr val="bg1"/>
                </a:solidFill>
              </a:rPr>
              <a:t/>
            </a:r>
            <a:br>
              <a:rPr lang="en-US" sz="13300" dirty="0" smtClean="0">
                <a:solidFill>
                  <a:schemeClr val="bg1"/>
                </a:solidFill>
              </a:rPr>
            </a:br>
            <a:r>
              <a:rPr lang="en-US" sz="24000" dirty="0" smtClean="0">
                <a:solidFill>
                  <a:schemeClr val="bg1"/>
                </a:solidFill>
              </a:rPr>
              <a:t/>
            </a:r>
            <a:br>
              <a:rPr lang="en-US" sz="24000" dirty="0" smtClean="0">
                <a:solidFill>
                  <a:schemeClr val="bg1"/>
                </a:solidFill>
              </a:rPr>
            </a:br>
            <a:r>
              <a:rPr lang="en-US" sz="24000" dirty="0" smtClean="0">
                <a:solidFill>
                  <a:schemeClr val="tx1"/>
                </a:solidFill>
              </a:rPr>
              <a:t>2019</a:t>
            </a:r>
          </a:p>
          <a:p>
            <a:pPr algn="l"/>
            <a:r>
              <a:rPr lang="en-US" sz="24000" dirty="0" smtClean="0">
                <a:solidFill>
                  <a:schemeClr val="tx1"/>
                </a:solidFill>
              </a:rPr>
              <a:t>R-Cubed </a:t>
            </a:r>
            <a:br>
              <a:rPr lang="en-US" sz="24000" dirty="0" smtClean="0">
                <a:solidFill>
                  <a:schemeClr val="tx1"/>
                </a:solidFill>
              </a:rPr>
            </a:br>
            <a:r>
              <a:rPr lang="en-US" sz="24000" dirty="0" smtClean="0">
                <a:solidFill>
                  <a:schemeClr val="tx1"/>
                </a:solidFill>
              </a:rPr>
              <a:t>NICA Composite </a:t>
            </a:r>
          </a:p>
          <a:p>
            <a:pPr algn="l"/>
            <a:r>
              <a:rPr lang="en-US" sz="24000" dirty="0" smtClean="0">
                <a:solidFill>
                  <a:schemeClr val="tx1"/>
                </a:solidFill>
              </a:rPr>
              <a:t>Team</a:t>
            </a:r>
          </a:p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710" y="3163190"/>
            <a:ext cx="4016189" cy="40161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85" y="5951721"/>
            <a:ext cx="19240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0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0181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group</a:t>
            </a:r>
            <a:br>
              <a:rPr lang="en-US" dirty="0" smtClean="0"/>
            </a:br>
            <a:r>
              <a:rPr lang="en-US" dirty="0" smtClean="0"/>
              <a:t> is right </a:t>
            </a:r>
            <a:br>
              <a:rPr lang="en-US" dirty="0" smtClean="0"/>
            </a:br>
            <a:r>
              <a:rPr lang="en-US" dirty="0" smtClean="0"/>
              <a:t>for me?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0685" y="541875"/>
            <a:ext cx="5413679" cy="823912"/>
          </a:xfrm>
        </p:spPr>
        <p:txBody>
          <a:bodyPr anchor="ctr"/>
          <a:lstStyle/>
          <a:p>
            <a:pPr algn="ctr"/>
            <a:r>
              <a:rPr lang="en-US" dirty="0" smtClean="0"/>
              <a:t>Team Adventure Rider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2796" y="780181"/>
            <a:ext cx="4272742" cy="4661396"/>
          </a:xfrm>
        </p:spPr>
        <p:txBody>
          <a:bodyPr>
            <a:normAutofit/>
          </a:bodyPr>
          <a:lstStyle/>
          <a:p>
            <a:r>
              <a:rPr lang="en-US" dirty="0" smtClean="0"/>
              <a:t>Riders of all levels who want to learn what Mountain biking is all about and have fun riding with a group without the pressure of racing.</a:t>
            </a:r>
          </a:p>
          <a:p>
            <a:r>
              <a:rPr lang="en-US" dirty="0" smtClean="0"/>
              <a:t>Volunteers lead rides</a:t>
            </a:r>
          </a:p>
          <a:p>
            <a:r>
              <a:rPr lang="en-US" dirty="0" smtClean="0"/>
              <a:t>Fun rides designed for skills building and enjoyment</a:t>
            </a:r>
          </a:p>
          <a:p>
            <a:r>
              <a:rPr lang="en-US" dirty="0" smtClean="0"/>
              <a:t>Seasonal rides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2252" y="521044"/>
            <a:ext cx="6012456" cy="823912"/>
          </a:xfrm>
        </p:spPr>
        <p:txBody>
          <a:bodyPr anchor="ctr"/>
          <a:lstStyle/>
          <a:p>
            <a:pPr algn="ctr"/>
            <a:r>
              <a:rPr lang="en-US" dirty="0" smtClean="0"/>
              <a:t>NICA Race Team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78917" y="1344956"/>
            <a:ext cx="3994266" cy="4661396"/>
          </a:xfrm>
        </p:spPr>
        <p:txBody>
          <a:bodyPr>
            <a:normAutofit/>
          </a:bodyPr>
          <a:lstStyle/>
          <a:p>
            <a:r>
              <a:rPr lang="en-US" dirty="0" smtClean="0"/>
              <a:t>Riders of all levels who would like to challenge themselves, have fun and Race</a:t>
            </a:r>
          </a:p>
          <a:p>
            <a:r>
              <a:rPr lang="en-US" dirty="0" smtClean="0"/>
              <a:t>NICA membership fee, races fees, team dues and jersey  </a:t>
            </a:r>
          </a:p>
          <a:p>
            <a:r>
              <a:rPr lang="en-US" dirty="0" smtClean="0"/>
              <a:t>Certified coaches lead practices</a:t>
            </a:r>
          </a:p>
          <a:p>
            <a:r>
              <a:rPr lang="en-US" dirty="0" smtClean="0"/>
              <a:t>Fun Practices – designed to prepare riders for the 5 NICA races and beyond</a:t>
            </a:r>
          </a:p>
          <a:p>
            <a:r>
              <a:rPr lang="en-US" dirty="0" smtClean="0"/>
              <a:t>Winter spin sessions</a:t>
            </a:r>
          </a:p>
          <a:p>
            <a:r>
              <a:rPr lang="en-US" dirty="0" smtClean="0"/>
              <a:t>Advanced Coaching available</a:t>
            </a:r>
          </a:p>
        </p:txBody>
      </p:sp>
      <p:sp>
        <p:nvSpPr>
          <p:cNvPr id="7" name="Down Arrow 6"/>
          <p:cNvSpPr/>
          <p:nvPr/>
        </p:nvSpPr>
        <p:spPr>
          <a:xfrm>
            <a:off x="2393576" y="564776"/>
            <a:ext cx="457200" cy="591670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3" y="5250794"/>
            <a:ext cx="19240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8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24" y="-301551"/>
            <a:ext cx="2947482" cy="4601183"/>
          </a:xfrm>
        </p:spPr>
        <p:txBody>
          <a:bodyPr/>
          <a:lstStyle/>
          <a:p>
            <a:r>
              <a:rPr lang="en-US" dirty="0" smtClean="0"/>
              <a:t>2019 </a:t>
            </a:r>
            <a:br>
              <a:rPr lang="en-US" dirty="0" smtClean="0"/>
            </a:br>
            <a:r>
              <a:rPr lang="en-US" dirty="0" smtClean="0"/>
              <a:t>New York </a:t>
            </a:r>
            <a:br>
              <a:rPr lang="en-US" dirty="0" smtClean="0"/>
            </a:br>
            <a:r>
              <a:rPr lang="en-US" dirty="0" smtClean="0"/>
              <a:t>NICA </a:t>
            </a:r>
            <a:br>
              <a:rPr lang="en-US" dirty="0" smtClean="0"/>
            </a:br>
            <a:r>
              <a:rPr lang="en-US" dirty="0" smtClean="0"/>
              <a:t>Race </a:t>
            </a:r>
            <a:br>
              <a:rPr lang="en-US" dirty="0" smtClean="0"/>
            </a:br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7550" y="-229588"/>
            <a:ext cx="7315200" cy="68548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 algn="ctr" fontAlgn="base">
              <a:buNone/>
            </a:pPr>
            <a:r>
              <a:rPr lang="en-US" b="1" dirty="0" smtClean="0"/>
              <a:t>Race Season</a:t>
            </a:r>
          </a:p>
          <a:p>
            <a:pPr marL="0" indent="0" fontAlgn="base">
              <a:buNone/>
            </a:pPr>
            <a:endParaRPr lang="en-US" b="1" dirty="0"/>
          </a:p>
          <a:p>
            <a:pPr fontAlgn="base"/>
            <a:r>
              <a:rPr lang="en-US" dirty="0"/>
              <a:t>04/14/19  </a:t>
            </a:r>
            <a:r>
              <a:rPr lang="en-US" dirty="0" smtClean="0"/>
              <a:t>  -   Pinewood </a:t>
            </a:r>
            <a:r>
              <a:rPr lang="en-US" dirty="0"/>
              <a:t>XC </a:t>
            </a:r>
            <a:r>
              <a:rPr lang="en-US" dirty="0" smtClean="0"/>
              <a:t>   Cathedral </a:t>
            </a:r>
            <a:r>
              <a:rPr lang="en-US" dirty="0"/>
              <a:t>Pines Long </a:t>
            </a:r>
            <a:r>
              <a:rPr lang="en-US" dirty="0" smtClean="0"/>
              <a:t>Island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04/28/19 </a:t>
            </a:r>
            <a:r>
              <a:rPr lang="en-US" dirty="0" smtClean="0"/>
              <a:t>  -  Timber </a:t>
            </a:r>
            <a:r>
              <a:rPr lang="en-US" dirty="0"/>
              <a:t>Ridge XC </a:t>
            </a:r>
            <a:r>
              <a:rPr lang="en-US" dirty="0" smtClean="0"/>
              <a:t>   Walnut </a:t>
            </a:r>
            <a:r>
              <a:rPr lang="en-US" dirty="0"/>
              <a:t>Mountain, </a:t>
            </a:r>
            <a:r>
              <a:rPr lang="en-US" dirty="0" smtClean="0"/>
              <a:t>Liberty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05/05/19 </a:t>
            </a:r>
            <a:r>
              <a:rPr lang="en-US" dirty="0" smtClean="0"/>
              <a:t>   -   The </a:t>
            </a:r>
            <a:r>
              <a:rPr lang="en-US" dirty="0"/>
              <a:t>ADK XC Gurney </a:t>
            </a:r>
            <a:r>
              <a:rPr lang="en-US" dirty="0" smtClean="0"/>
              <a:t>Lane, Queensbury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05/19/19 </a:t>
            </a:r>
            <a:r>
              <a:rPr lang="en-US" dirty="0" smtClean="0"/>
              <a:t>   -    Clark </a:t>
            </a:r>
            <a:r>
              <a:rPr lang="en-US" dirty="0"/>
              <a:t>Sports Center XC </a:t>
            </a:r>
            <a:r>
              <a:rPr lang="en-US" dirty="0" smtClean="0"/>
              <a:t>  Clark </a:t>
            </a:r>
            <a:r>
              <a:rPr lang="en-US" dirty="0"/>
              <a:t>Sport Center, </a:t>
            </a:r>
            <a:r>
              <a:rPr lang="en-US" dirty="0" smtClean="0"/>
              <a:t>Otsego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06/02/19 </a:t>
            </a:r>
            <a:r>
              <a:rPr lang="en-US" dirty="0" smtClean="0"/>
              <a:t>   -    Windham</a:t>
            </a:r>
            <a:r>
              <a:rPr lang="en-US" dirty="0"/>
              <a:t> Mountain Championship </a:t>
            </a:r>
            <a:r>
              <a:rPr lang="en-US" dirty="0" smtClean="0"/>
              <a:t> </a:t>
            </a:r>
          </a:p>
          <a:p>
            <a:pPr marL="0" indent="0" fontAlgn="base">
              <a:buNone/>
            </a:pPr>
            <a:r>
              <a:rPr lang="en-US" dirty="0"/>
              <a:t>	 </a:t>
            </a:r>
            <a:r>
              <a:rPr lang="en-US" dirty="0" smtClean="0"/>
              <a:t>            Windham</a:t>
            </a:r>
            <a:r>
              <a:rPr lang="en-US" dirty="0"/>
              <a:t> Ski </a:t>
            </a:r>
            <a:r>
              <a:rPr lang="en-US" dirty="0" smtClean="0"/>
              <a:t> Mountain</a:t>
            </a:r>
            <a:r>
              <a:rPr lang="en-US" dirty="0"/>
              <a:t>, </a:t>
            </a:r>
            <a:r>
              <a:rPr lang="en-US" dirty="0" smtClean="0"/>
              <a:t>Windham</a:t>
            </a:r>
          </a:p>
          <a:p>
            <a:pPr fontAlgn="base"/>
            <a:endParaRPr lang="en-US" dirty="0"/>
          </a:p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en-US" i="1" dirty="0"/>
              <a:t>Rain Date For Any </a:t>
            </a:r>
            <a:r>
              <a:rPr lang="en-US" i="1" dirty="0" smtClean="0"/>
              <a:t>Cancelled </a:t>
            </a:r>
            <a:r>
              <a:rPr lang="en-US" i="1" dirty="0"/>
              <a:t>Race June </a:t>
            </a:r>
            <a:r>
              <a:rPr lang="en-US" i="1" dirty="0" smtClean="0"/>
              <a:t>9th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904" y="4155140"/>
            <a:ext cx="2962835" cy="2962835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2393576" y="564776"/>
            <a:ext cx="457200" cy="591670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3" y="5250794"/>
            <a:ext cx="19240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60232"/>
            <a:ext cx="3108846" cy="4601183"/>
          </a:xfrm>
        </p:spPr>
        <p:txBody>
          <a:bodyPr/>
          <a:lstStyle/>
          <a:p>
            <a:r>
              <a:rPr lang="en-US" dirty="0" smtClean="0"/>
              <a:t>Example </a:t>
            </a:r>
            <a:br>
              <a:rPr lang="en-US" dirty="0" smtClean="0"/>
            </a:br>
            <a:r>
              <a:rPr lang="en-US" dirty="0" smtClean="0"/>
              <a:t>Race details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48860" y="429974"/>
            <a:ext cx="6096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u="none" strike="noStrike" baseline="0" dirty="0" smtClean="0">
                <a:latin typeface="TimesNewRomanPS-BoldMT"/>
              </a:rPr>
              <a:t>Category Start Time Laps Approx. Distance</a:t>
            </a:r>
          </a:p>
          <a:p>
            <a:endParaRPr lang="en-US" b="1" i="0" u="none" strike="noStrike" baseline="0" dirty="0" smtClean="0">
              <a:latin typeface="TimesNewRomanPS-BoldMT"/>
            </a:endParaRPr>
          </a:p>
          <a:p>
            <a:r>
              <a:rPr lang="en-US" b="1" i="0" u="none" strike="noStrike" baseline="0" dirty="0" smtClean="0">
                <a:latin typeface="TimesNewRomanPS-BoldMT"/>
              </a:rPr>
              <a:t>WAVE 1</a:t>
            </a:r>
          </a:p>
          <a:p>
            <a:r>
              <a:rPr lang="en-US" b="0" i="0" u="none" strike="noStrike" baseline="0" dirty="0" smtClean="0">
                <a:latin typeface="TimesNewRomanPSMT"/>
              </a:rPr>
              <a:t>Freshman Boys	 	9:30am  	10mi</a:t>
            </a:r>
          </a:p>
          <a:p>
            <a:r>
              <a:rPr lang="de-DE" b="0" i="0" u="none" strike="noStrike" baseline="0" dirty="0" smtClean="0">
                <a:latin typeface="TimesNewRomanPSMT"/>
              </a:rPr>
              <a:t>Freshman Girls 	 	9:34am   10mi</a:t>
            </a:r>
          </a:p>
          <a:p>
            <a:r>
              <a:rPr lang="en-US" b="0" i="0" u="none" strike="noStrike" baseline="0" dirty="0" smtClean="0">
                <a:latin typeface="TimesNewRomanPSMT"/>
              </a:rPr>
              <a:t>MS 8th Grade Boys 	9:40am 	10.5mi</a:t>
            </a:r>
          </a:p>
          <a:p>
            <a:r>
              <a:rPr lang="en-US" b="0" i="0" u="none" strike="noStrike" baseline="0" dirty="0" smtClean="0">
                <a:latin typeface="TimesNewRomanPSMT"/>
              </a:rPr>
              <a:t>MS 7th Grade Boys 	9:43am 	10.5mi</a:t>
            </a:r>
          </a:p>
          <a:p>
            <a:r>
              <a:rPr lang="en-US" b="0" i="0" u="none" strike="noStrike" baseline="0" dirty="0" smtClean="0">
                <a:latin typeface="TimesNewRomanPSMT"/>
              </a:rPr>
              <a:t>MS 6th Grade Boys 	9:46am </a:t>
            </a:r>
            <a:r>
              <a:rPr lang="en-US" dirty="0">
                <a:latin typeface="TimesNewRomanPSMT"/>
              </a:rPr>
              <a:t>	</a:t>
            </a:r>
            <a:r>
              <a:rPr lang="en-US" dirty="0" smtClean="0">
                <a:latin typeface="TimesNewRomanPSMT"/>
              </a:rPr>
              <a:t>10.5mi</a:t>
            </a:r>
            <a:endParaRPr lang="en-US" b="0" i="0" u="none" strike="noStrike" baseline="0" dirty="0" smtClean="0">
              <a:latin typeface="TimesNewRomanPSMT"/>
            </a:endParaRPr>
          </a:p>
          <a:p>
            <a:r>
              <a:rPr lang="en-US" b="0" i="0" u="none" strike="noStrike" baseline="0" dirty="0" smtClean="0">
                <a:latin typeface="TimesNewRomanPSMT"/>
              </a:rPr>
              <a:t>MS Girls 		9:49am </a:t>
            </a:r>
            <a:r>
              <a:rPr lang="en-US" dirty="0">
                <a:latin typeface="TimesNewRomanPSMT"/>
              </a:rPr>
              <a:t>	</a:t>
            </a:r>
            <a:r>
              <a:rPr lang="en-US" dirty="0" smtClean="0">
                <a:latin typeface="TimesNewRomanPSMT"/>
              </a:rPr>
              <a:t>10.5mi</a:t>
            </a:r>
            <a:endParaRPr lang="en-US" b="0" i="0" u="none" strike="noStrike" baseline="0" dirty="0" smtClean="0">
              <a:latin typeface="TimesNewRomanPSMT"/>
            </a:endParaRPr>
          </a:p>
          <a:p>
            <a:endParaRPr lang="en-US" b="1" i="0" u="none" strike="noStrike" baseline="0" dirty="0" smtClean="0">
              <a:latin typeface="TimesNewRomanPS-BoldMT"/>
            </a:endParaRPr>
          </a:p>
          <a:p>
            <a:r>
              <a:rPr lang="en-US" b="1" i="0" u="none" strike="noStrike" baseline="0" dirty="0" smtClean="0">
                <a:latin typeface="TimesNewRomanPS-BoldMT"/>
              </a:rPr>
              <a:t>WAVE 2</a:t>
            </a:r>
          </a:p>
          <a:p>
            <a:r>
              <a:rPr lang="en-US" b="0" i="0" u="none" strike="noStrike" baseline="0" dirty="0" smtClean="0">
                <a:latin typeface="TimesNewRomanPSMT"/>
              </a:rPr>
              <a:t>Varsity Boys		11:30am   15mi</a:t>
            </a:r>
          </a:p>
          <a:p>
            <a:r>
              <a:rPr lang="en-US" b="0" i="0" u="none" strike="noStrike" baseline="0" dirty="0" smtClean="0">
                <a:latin typeface="TimesNewRomanPSMT"/>
              </a:rPr>
              <a:t>JV Boys 			</a:t>
            </a:r>
            <a:r>
              <a:rPr lang="en-US" dirty="0">
                <a:latin typeface="TimesNewRomanPSMT"/>
              </a:rPr>
              <a:t>11:33am   </a:t>
            </a:r>
            <a:r>
              <a:rPr lang="en-US" dirty="0" smtClean="0">
                <a:latin typeface="TimesNewRomanPSMT"/>
              </a:rPr>
              <a:t>15mi</a:t>
            </a:r>
            <a:endParaRPr lang="en-US" b="0" i="0" u="none" strike="noStrike" baseline="0" dirty="0" smtClean="0">
              <a:latin typeface="TimesNewRomanPSMT"/>
            </a:endParaRPr>
          </a:p>
          <a:p>
            <a:r>
              <a:rPr lang="en-US" b="0" i="0" u="none" strike="noStrike" baseline="0" dirty="0" smtClean="0">
                <a:latin typeface="TimesNewRomanPSMT"/>
              </a:rPr>
              <a:t>Sophomore Boys 		</a:t>
            </a:r>
            <a:r>
              <a:rPr lang="en-US" dirty="0">
                <a:latin typeface="TimesNewRomanPSMT"/>
              </a:rPr>
              <a:t>11:36am   </a:t>
            </a:r>
            <a:r>
              <a:rPr lang="en-US" dirty="0" smtClean="0">
                <a:latin typeface="TimesNewRomanPSMT"/>
              </a:rPr>
              <a:t>15mi</a:t>
            </a:r>
            <a:endParaRPr lang="en-US" b="0" i="0" u="none" strike="noStrike" baseline="0" dirty="0" smtClean="0">
              <a:latin typeface="TimesNewRomanPSMT"/>
            </a:endParaRPr>
          </a:p>
          <a:p>
            <a:r>
              <a:rPr lang="en-US" b="0" i="0" u="none" strike="noStrike" baseline="0" dirty="0" smtClean="0">
                <a:latin typeface="TimesNewRomanPSMT"/>
              </a:rPr>
              <a:t>Varsity Girls 		11:39am   15mi	</a:t>
            </a:r>
          </a:p>
          <a:p>
            <a:r>
              <a:rPr lang="de-DE" b="0" i="0" u="none" strike="noStrike" baseline="0" dirty="0" smtClean="0">
                <a:latin typeface="TimesNewRomanPSMT"/>
              </a:rPr>
              <a:t>JV Girls 			11:42am   </a:t>
            </a:r>
            <a:r>
              <a:rPr lang="en-US" dirty="0" smtClean="0">
                <a:latin typeface="TimesNewRomanPSMT"/>
              </a:rPr>
              <a:t>15mi</a:t>
            </a:r>
            <a:endParaRPr lang="de-DE" b="0" i="0" u="none" strike="noStrike" baseline="0" dirty="0" smtClean="0">
              <a:latin typeface="TimesNewRomanPSMT"/>
            </a:endParaRPr>
          </a:p>
          <a:p>
            <a:r>
              <a:rPr lang="en-US" b="0" i="0" u="none" strike="noStrike" baseline="0" dirty="0" smtClean="0">
                <a:latin typeface="TimesNewRomanPSMT"/>
              </a:rPr>
              <a:t>Sophomore Girls 	</a:t>
            </a:r>
            <a:r>
              <a:rPr lang="en-US" dirty="0">
                <a:latin typeface="TimesNewRomanPSMT"/>
              </a:rPr>
              <a:t>	</a:t>
            </a:r>
            <a:r>
              <a:rPr lang="en-US" dirty="0" smtClean="0">
                <a:latin typeface="TimesNewRomanPSMT"/>
              </a:rPr>
              <a:t>11:45am   15mi</a:t>
            </a:r>
          </a:p>
          <a:p>
            <a:endParaRPr lang="en-US" dirty="0" smtClean="0">
              <a:latin typeface="TimesNewRomanPSMT"/>
            </a:endParaRPr>
          </a:p>
          <a:p>
            <a:r>
              <a:rPr lang="en-US" dirty="0" smtClean="0">
                <a:latin typeface="TimesNewRomanPSMT"/>
              </a:rPr>
              <a:t>Podium/awards to top 5 in each race</a:t>
            </a:r>
          </a:p>
          <a:p>
            <a:endParaRPr lang="en-US" dirty="0">
              <a:latin typeface="TimesNewRomanPSMT"/>
            </a:endParaRPr>
          </a:p>
          <a:p>
            <a:r>
              <a:rPr lang="en-US" dirty="0" smtClean="0">
                <a:latin typeface="TimesNewRomanPSMT"/>
              </a:rPr>
              <a:t>Races will last about 45min – 1.5 hours depending on category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904" y="4155140"/>
            <a:ext cx="2962835" cy="2962835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2393576" y="564776"/>
            <a:ext cx="457200" cy="591670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3" y="5250794"/>
            <a:ext cx="19240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6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304" y="-802715"/>
            <a:ext cx="2850776" cy="4601183"/>
          </a:xfrm>
        </p:spPr>
        <p:txBody>
          <a:bodyPr/>
          <a:lstStyle/>
          <a:p>
            <a:r>
              <a:rPr lang="en-US" dirty="0" smtClean="0"/>
              <a:t>2018 </a:t>
            </a:r>
            <a:br>
              <a:rPr lang="en-US" dirty="0" smtClean="0"/>
            </a:br>
            <a:r>
              <a:rPr lang="en-US" dirty="0" smtClean="0"/>
              <a:t>NICA NY </a:t>
            </a:r>
            <a:br>
              <a:rPr lang="en-US" dirty="0" smtClean="0"/>
            </a:br>
            <a:r>
              <a:rPr lang="en-US" dirty="0" smtClean="0"/>
              <a:t>Team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1 Niskayuna High School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 </a:t>
            </a:r>
            <a:r>
              <a:rPr lang="en-US" dirty="0"/>
              <a:t>Otsego Composite </a:t>
            </a:r>
            <a:endParaRPr lang="en-US" dirty="0" smtClean="0"/>
          </a:p>
          <a:p>
            <a:pPr marL="0" indent="0">
              <a:buNone/>
            </a:pPr>
            <a:r>
              <a:rPr lang="en-US" sz="2600" b="1" dirty="0" smtClean="0">
                <a:solidFill>
                  <a:srgbClr val="00B0F0"/>
                </a:solidFill>
              </a:rPr>
              <a:t>3 </a:t>
            </a:r>
            <a:r>
              <a:rPr lang="en-US" sz="2600" b="1" dirty="0">
                <a:solidFill>
                  <a:srgbClr val="00B0F0"/>
                </a:solidFill>
              </a:rPr>
              <a:t>R-Cubed Composite </a:t>
            </a:r>
            <a:endParaRPr lang="en-US" sz="2600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dirty="0" smtClean="0"/>
              <a:t>4 </a:t>
            </a:r>
            <a:r>
              <a:rPr lang="en-US" dirty="0"/>
              <a:t>Pleasantville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 </a:t>
            </a:r>
            <a:r>
              <a:rPr lang="en-US" dirty="0"/>
              <a:t>Bronxville High School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6 </a:t>
            </a:r>
            <a:r>
              <a:rPr lang="en-US" dirty="0"/>
              <a:t>Mohawks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7 </a:t>
            </a:r>
            <a:r>
              <a:rPr lang="en-US" dirty="0"/>
              <a:t>Chenango Composite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8 </a:t>
            </a:r>
            <a:r>
              <a:rPr lang="en-US" dirty="0" err="1"/>
              <a:t>NYCranks</a:t>
            </a:r>
            <a:r>
              <a:rPr lang="en-US" dirty="0"/>
              <a:t> Composite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9 </a:t>
            </a:r>
            <a:r>
              <a:rPr lang="en-US" dirty="0" err="1"/>
              <a:t>Punx</a:t>
            </a:r>
            <a:r>
              <a:rPr lang="en-US" dirty="0"/>
              <a:t> of the </a:t>
            </a:r>
            <a:r>
              <a:rPr lang="en-US" dirty="0" err="1"/>
              <a:t>Gunx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10 </a:t>
            </a:r>
            <a:r>
              <a:rPr lang="en-US" dirty="0"/>
              <a:t>Briarcliff Climbers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11 </a:t>
            </a:r>
            <a:r>
              <a:rPr lang="en-US" dirty="0"/>
              <a:t>Galena Growlers Composite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12 </a:t>
            </a:r>
            <a:r>
              <a:rPr lang="en-US" dirty="0"/>
              <a:t>Long Island Hurricanes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13 </a:t>
            </a:r>
            <a:r>
              <a:rPr lang="en-US" dirty="0"/>
              <a:t>Grey Ghost Bicycles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14 </a:t>
            </a:r>
            <a:r>
              <a:rPr lang="en-US" dirty="0"/>
              <a:t>Fayetteville </a:t>
            </a:r>
            <a:r>
              <a:rPr lang="en-US" dirty="0" smtClean="0"/>
              <a:t>Manlius</a:t>
            </a:r>
          </a:p>
          <a:p>
            <a:pPr marL="0" indent="0">
              <a:buNone/>
            </a:pPr>
            <a:r>
              <a:rPr lang="en-US" dirty="0" smtClean="0"/>
              <a:t>15 </a:t>
            </a:r>
            <a:r>
              <a:rPr lang="en-US" dirty="0"/>
              <a:t>Blue Mountain Reservation Composite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16 </a:t>
            </a:r>
            <a:r>
              <a:rPr lang="en-US" dirty="0"/>
              <a:t>Independent </a:t>
            </a:r>
            <a:r>
              <a:rPr lang="en-US" dirty="0" smtClean="0"/>
              <a:t>Riders</a:t>
            </a:r>
          </a:p>
          <a:p>
            <a:pPr marL="0" indent="0">
              <a:buNone/>
            </a:pPr>
            <a:r>
              <a:rPr lang="en-US" dirty="0" smtClean="0"/>
              <a:t>17 </a:t>
            </a:r>
            <a:r>
              <a:rPr lang="en-US" dirty="0"/>
              <a:t>Hudson Hawks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18 </a:t>
            </a:r>
            <a:r>
              <a:rPr lang="en-US" dirty="0" err="1"/>
              <a:t>Watervile</a:t>
            </a:r>
            <a:r>
              <a:rPr lang="en-US" dirty="0"/>
              <a:t> Mountain Bike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19 </a:t>
            </a:r>
            <a:r>
              <a:rPr lang="en-US" dirty="0"/>
              <a:t>Endless Trails Composite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20 </a:t>
            </a:r>
            <a:r>
              <a:rPr lang="en-US" dirty="0"/>
              <a:t>The Storm King School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21 </a:t>
            </a:r>
            <a:r>
              <a:rPr lang="en-US" dirty="0" err="1"/>
              <a:t>b.i.k.e</a:t>
            </a:r>
            <a:r>
              <a:rPr lang="en-US" dirty="0"/>
              <a:t>.-Syracuse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22 </a:t>
            </a:r>
            <a:r>
              <a:rPr lang="en-US" dirty="0"/>
              <a:t>Catskill Claws </a:t>
            </a:r>
            <a:r>
              <a:rPr lang="en-US" dirty="0" smtClean="0"/>
              <a:t>Composite</a:t>
            </a:r>
          </a:p>
          <a:p>
            <a:pPr marL="0" indent="0">
              <a:buNone/>
            </a:pPr>
            <a:r>
              <a:rPr lang="en-US" dirty="0" smtClean="0"/>
              <a:t>23 </a:t>
            </a:r>
            <a:r>
              <a:rPr lang="en-US" dirty="0"/>
              <a:t>Brands Cuevas Junior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24 </a:t>
            </a:r>
            <a:r>
              <a:rPr lang="en-US" dirty="0" err="1"/>
              <a:t>Rivertowns</a:t>
            </a:r>
            <a:r>
              <a:rPr lang="en-US" dirty="0"/>
              <a:t> Racing Composite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25 </a:t>
            </a:r>
            <a:r>
              <a:rPr lang="en-US" dirty="0"/>
              <a:t>Arlington High School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26 </a:t>
            </a:r>
            <a:r>
              <a:rPr lang="en-US" dirty="0"/>
              <a:t>East End Composite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27 </a:t>
            </a:r>
            <a:r>
              <a:rPr lang="en-US" dirty="0"/>
              <a:t>Montauk Mountain Bike Team </a:t>
            </a:r>
          </a:p>
        </p:txBody>
      </p:sp>
      <p:sp>
        <p:nvSpPr>
          <p:cNvPr id="4" name="Down Arrow 3"/>
          <p:cNvSpPr/>
          <p:nvPr/>
        </p:nvSpPr>
        <p:spPr>
          <a:xfrm>
            <a:off x="2393576" y="564776"/>
            <a:ext cx="457200" cy="591670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3" y="5250794"/>
            <a:ext cx="19240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60" y="-650927"/>
            <a:ext cx="2947482" cy="4740789"/>
          </a:xfrm>
        </p:spPr>
        <p:txBody>
          <a:bodyPr/>
          <a:lstStyle/>
          <a:p>
            <a:r>
              <a:rPr lang="en-US" dirty="0" smtClean="0"/>
              <a:t>2018 </a:t>
            </a:r>
            <a:br>
              <a:rPr lang="en-US" dirty="0" smtClean="0"/>
            </a:br>
            <a:r>
              <a:rPr lang="en-US" dirty="0" smtClean="0"/>
              <a:t>R-Cubed Composite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3" y="-650927"/>
            <a:ext cx="7315200" cy="5120640"/>
          </a:xfrm>
        </p:spPr>
        <p:txBody>
          <a:bodyPr/>
          <a:lstStyle/>
          <a:p>
            <a:r>
              <a:rPr lang="en-US" dirty="0" smtClean="0"/>
              <a:t>11 High School Riders</a:t>
            </a:r>
          </a:p>
          <a:p>
            <a:r>
              <a:rPr lang="en-US" dirty="0" smtClean="0"/>
              <a:t>7 middle school Riders</a:t>
            </a:r>
          </a:p>
          <a:p>
            <a:r>
              <a:rPr lang="en-US" smtClean="0"/>
              <a:t>3</a:t>
            </a:r>
            <a:r>
              <a:rPr lang="en-US" baseline="30000" smtClean="0"/>
              <a:t>rd</a:t>
            </a:r>
            <a:r>
              <a:rPr lang="en-US" smtClean="0"/>
              <a:t> </a:t>
            </a:r>
            <a:r>
              <a:rPr lang="en-US" dirty="0"/>
              <a:t>place overall team out of 27 </a:t>
            </a:r>
            <a:r>
              <a:rPr lang="en-US" dirty="0" smtClean="0"/>
              <a:t>teams</a:t>
            </a:r>
          </a:p>
          <a:p>
            <a:r>
              <a:rPr lang="en-US" dirty="0" smtClean="0"/>
              <a:t>Connor Singh 1</a:t>
            </a:r>
            <a:r>
              <a:rPr lang="en-US" baseline="30000" dirty="0" smtClean="0"/>
              <a:t>st</a:t>
            </a:r>
            <a:r>
              <a:rPr lang="en-US" dirty="0" smtClean="0"/>
              <a:t> overall Varsity Boys winner</a:t>
            </a:r>
          </a:p>
          <a:p>
            <a:r>
              <a:rPr lang="en-US" dirty="0" smtClean="0"/>
              <a:t>Erin Smith 1</a:t>
            </a:r>
            <a:r>
              <a:rPr lang="en-US" baseline="30000" dirty="0" smtClean="0"/>
              <a:t>st</a:t>
            </a:r>
            <a:r>
              <a:rPr lang="en-US" dirty="0" smtClean="0"/>
              <a:t> overall 6</a:t>
            </a:r>
            <a:r>
              <a:rPr lang="en-US" baseline="30000" dirty="0" smtClean="0"/>
              <a:t>th</a:t>
            </a:r>
            <a:r>
              <a:rPr lang="en-US" dirty="0" smtClean="0"/>
              <a:t> Grade Girls winner </a:t>
            </a:r>
          </a:p>
          <a:p>
            <a:r>
              <a:rPr lang="en-US" dirty="0" smtClean="0"/>
              <a:t>Multiple podium finishes across the team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904" y="4155140"/>
            <a:ext cx="2962835" cy="2962835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2393576" y="564776"/>
            <a:ext cx="457200" cy="591670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3" y="3143716"/>
            <a:ext cx="2637238" cy="2967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3" y="5250794"/>
            <a:ext cx="19240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29083"/>
            <a:ext cx="2947482" cy="4601183"/>
          </a:xfrm>
        </p:spPr>
        <p:txBody>
          <a:bodyPr/>
          <a:lstStyle/>
          <a:p>
            <a:r>
              <a:rPr lang="en-US" dirty="0" smtClean="0"/>
              <a:t>2019 Season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673" y="407324"/>
            <a:ext cx="8380567" cy="5975971"/>
          </a:xfrm>
        </p:spPr>
        <p:txBody>
          <a:bodyPr>
            <a:normAutofit/>
          </a:bodyPr>
          <a:lstStyle/>
          <a:p>
            <a:r>
              <a:rPr lang="en-US" dirty="0" smtClean="0"/>
              <a:t>Season Begins December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Winter practices:</a:t>
            </a:r>
          </a:p>
          <a:p>
            <a:pPr lvl="2"/>
            <a:r>
              <a:rPr lang="en-US" dirty="0" smtClean="0"/>
              <a:t>Outside practices if weather holds out in December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</a:rPr>
              <a:t>Wednesday Spin in Clifton Park</a:t>
            </a:r>
          </a:p>
          <a:p>
            <a:pPr lvl="3"/>
            <a:r>
              <a:rPr lang="en-US" dirty="0" smtClean="0">
                <a:solidFill>
                  <a:srgbClr val="FFC000"/>
                </a:solidFill>
              </a:rPr>
              <a:t>R-cubed coaches can bring trainers if you need one, or you can sign a trainer out for the season</a:t>
            </a:r>
          </a:p>
          <a:p>
            <a:pPr lvl="3"/>
            <a:r>
              <a:rPr lang="en-US" dirty="0" smtClean="0">
                <a:solidFill>
                  <a:srgbClr val="FFC000"/>
                </a:solidFill>
              </a:rPr>
              <a:t>You bring your bike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Spring Practices</a:t>
            </a:r>
          </a:p>
          <a:p>
            <a:pPr lvl="2"/>
            <a:r>
              <a:rPr lang="en-US" dirty="0" smtClean="0"/>
              <a:t>Will be held  2-3 practices a week in parks across the capital district including:</a:t>
            </a:r>
          </a:p>
          <a:p>
            <a:pPr lvl="3"/>
            <a:endParaRPr lang="en-US" dirty="0" smtClean="0"/>
          </a:p>
          <a:p>
            <a:pPr lvl="3"/>
            <a:r>
              <a:rPr lang="en-US" dirty="0"/>
              <a:t>North Bethlehem Town </a:t>
            </a:r>
            <a:r>
              <a:rPr lang="en-US" dirty="0" smtClean="0"/>
              <a:t>Park</a:t>
            </a:r>
          </a:p>
          <a:p>
            <a:pPr lvl="3"/>
            <a:r>
              <a:rPr lang="en-US" dirty="0" err="1"/>
              <a:t>Colonie</a:t>
            </a:r>
            <a:r>
              <a:rPr lang="en-US" dirty="0"/>
              <a:t> town Park</a:t>
            </a:r>
          </a:p>
          <a:p>
            <a:pPr lvl="3"/>
            <a:r>
              <a:rPr lang="en-US" dirty="0"/>
              <a:t>Luther forest – Malta</a:t>
            </a:r>
          </a:p>
          <a:p>
            <a:pPr lvl="3"/>
            <a:r>
              <a:rPr lang="en-US" dirty="0"/>
              <a:t>Pine Bush Preserve</a:t>
            </a:r>
          </a:p>
          <a:p>
            <a:pPr lvl="3"/>
            <a:r>
              <a:rPr lang="en-US" dirty="0" smtClean="0"/>
              <a:t>Gurney Lane – Queensbury</a:t>
            </a:r>
          </a:p>
          <a:p>
            <a:pPr lvl="3"/>
            <a:r>
              <a:rPr lang="en-US" dirty="0" smtClean="0"/>
              <a:t>Schenectady Central park</a:t>
            </a:r>
          </a:p>
          <a:p>
            <a:pPr lvl="3"/>
            <a:r>
              <a:rPr lang="en-US" dirty="0" err="1" smtClean="0"/>
              <a:t>Thacher</a:t>
            </a:r>
            <a:r>
              <a:rPr lang="en-US" dirty="0" smtClean="0"/>
              <a:t> state park 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Supplemental workout plan will be provided for days there is no team practice or unable to attend practice. </a:t>
            </a:r>
          </a:p>
          <a:p>
            <a:pPr lvl="1"/>
            <a:endParaRPr lang="en-US" dirty="0" smtClean="0"/>
          </a:p>
          <a:p>
            <a:pPr lvl="3"/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2393576" y="564776"/>
            <a:ext cx="457200" cy="591670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3" y="5250794"/>
            <a:ext cx="19240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8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47010"/>
            <a:ext cx="2947482" cy="4601183"/>
          </a:xfrm>
        </p:spPr>
        <p:txBody>
          <a:bodyPr/>
          <a:lstStyle/>
          <a:p>
            <a:r>
              <a:rPr lang="en-US" dirty="0" smtClean="0"/>
              <a:t>What is a practice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8635" y="366298"/>
            <a:ext cx="10134600" cy="4814507"/>
          </a:xfrm>
        </p:spPr>
        <p:txBody>
          <a:bodyPr>
            <a:normAutofit/>
          </a:bodyPr>
          <a:lstStyle/>
          <a:p>
            <a:r>
              <a:rPr lang="en-US" dirty="0" smtClean="0"/>
              <a:t>Practices are not mandatory </a:t>
            </a:r>
          </a:p>
          <a:p>
            <a:r>
              <a:rPr lang="en-US" dirty="0" smtClean="0"/>
              <a:t>The more effort you put in, the better results you will get! </a:t>
            </a:r>
          </a:p>
          <a:p>
            <a:r>
              <a:rPr lang="en-US" dirty="0" smtClean="0"/>
              <a:t>2 practices a week on weeknights, sometimes we will hold a weekend practice</a:t>
            </a:r>
          </a:p>
          <a:p>
            <a:r>
              <a:rPr lang="en-US" dirty="0" smtClean="0"/>
              <a:t>Lasts 1.5-2 hours, 6:00pm - 7:30pm/8:00pm</a:t>
            </a:r>
          </a:p>
          <a:p>
            <a:r>
              <a:rPr lang="en-US" dirty="0" smtClean="0"/>
              <a:t>Riding – Mostly single track riding, focusing on NICA level race courses</a:t>
            </a:r>
          </a:p>
          <a:p>
            <a:r>
              <a:rPr lang="en-US" dirty="0" smtClean="0"/>
              <a:t>Technical skills – Cornering, log overs, rocks, riding technical sections</a:t>
            </a:r>
          </a:p>
          <a:p>
            <a:r>
              <a:rPr lang="en-US" dirty="0" smtClean="0"/>
              <a:t>Racing skills – Starts, passing, feed zone, trail etiquette, line choice</a:t>
            </a:r>
          </a:p>
          <a:p>
            <a:r>
              <a:rPr lang="en-US" dirty="0" smtClean="0"/>
              <a:t>Games! </a:t>
            </a:r>
          </a:p>
          <a:p>
            <a:r>
              <a:rPr lang="en-US" dirty="0" smtClean="0"/>
              <a:t>Bike maintenance lessons</a:t>
            </a:r>
          </a:p>
          <a:p>
            <a:r>
              <a:rPr lang="en-US" dirty="0" smtClean="0"/>
              <a:t>Stretching/Core workouts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904" y="4155140"/>
            <a:ext cx="2962835" cy="2962835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2393576" y="564776"/>
            <a:ext cx="457200" cy="591670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3" y="5250794"/>
            <a:ext cx="19240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4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54" y="-902186"/>
            <a:ext cx="2947482" cy="4601183"/>
          </a:xfrm>
        </p:spPr>
        <p:txBody>
          <a:bodyPr/>
          <a:lstStyle/>
          <a:p>
            <a:r>
              <a:rPr lang="en-US" dirty="0" smtClean="0"/>
              <a:t>Costs – </a:t>
            </a:r>
            <a:br>
              <a:rPr lang="en-US" dirty="0" smtClean="0"/>
            </a:br>
            <a:r>
              <a:rPr lang="en-US" dirty="0" smtClean="0"/>
              <a:t>NICA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121" y="1109471"/>
            <a:ext cx="7315200" cy="5510785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NICA team Rider (Non-Racers and Red shirts)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NICA Registration /waiver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Team Dues - $25  (Payable when rider has decided to join the club)</a:t>
            </a:r>
          </a:p>
          <a:p>
            <a:pPr marL="502920" lvl="1" indent="0">
              <a:buNone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NICA team Racer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NICA Registration fee - $35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Team Dues - </a:t>
            </a:r>
            <a:r>
              <a:rPr lang="en-US" dirty="0" smtClean="0"/>
              <a:t>$50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Team Jersey (one time purchase) - $70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Race Fees (per race) - $35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Race Fees – Goes directly to NICA Race promotor</a:t>
            </a:r>
          </a:p>
          <a:p>
            <a:r>
              <a:rPr lang="en-US" dirty="0"/>
              <a:t>NICA registration fee – Goes directly to </a:t>
            </a:r>
            <a:r>
              <a:rPr lang="en-US" dirty="0" smtClean="0"/>
              <a:t>NICA</a:t>
            </a:r>
          </a:p>
          <a:p>
            <a:r>
              <a:rPr lang="en-US" dirty="0" smtClean="0"/>
              <a:t>Team dues </a:t>
            </a:r>
          </a:p>
          <a:p>
            <a:pPr lvl="1"/>
            <a:r>
              <a:rPr lang="en-US" dirty="0" smtClean="0"/>
              <a:t>Covers team NICA fees/coaching licensing fees, </a:t>
            </a:r>
          </a:p>
          <a:p>
            <a:pPr marL="50292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maintenance on team bikes and food from our sponsors*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904" y="4155140"/>
            <a:ext cx="2962835" cy="2962835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2393576" y="564776"/>
            <a:ext cx="457200" cy="591670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3" y="5250794"/>
            <a:ext cx="19240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4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29902"/>
            <a:ext cx="2947482" cy="4601183"/>
          </a:xfrm>
        </p:spPr>
        <p:txBody>
          <a:bodyPr/>
          <a:lstStyle/>
          <a:p>
            <a:r>
              <a:rPr lang="en-US" dirty="0" smtClean="0"/>
              <a:t>Thank you to our Sponsors	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388" t="10665" r="16126"/>
          <a:stretch/>
        </p:blipFill>
        <p:spPr>
          <a:xfrm>
            <a:off x="3574473" y="1188719"/>
            <a:ext cx="6260963" cy="43475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904" y="4155140"/>
            <a:ext cx="2962835" cy="29628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3" y="5250794"/>
            <a:ext cx="19240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53603"/>
            <a:ext cx="2947482" cy="4601183"/>
          </a:xfrm>
        </p:spPr>
        <p:txBody>
          <a:bodyPr/>
          <a:lstStyle/>
          <a:p>
            <a:r>
              <a:rPr lang="en-US" dirty="0" err="1" smtClean="0"/>
              <a:t>Pitzone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264" y="-249074"/>
            <a:ext cx="7315200" cy="5120640"/>
          </a:xfrm>
        </p:spPr>
        <p:txBody>
          <a:bodyPr>
            <a:normAutofit/>
          </a:bodyPr>
          <a:lstStyle/>
          <a:p>
            <a:r>
              <a:rPr lang="en-US" dirty="0" smtClean="0"/>
              <a:t>First step to Joining R-Cubed NICA team is to Join </a:t>
            </a:r>
            <a:r>
              <a:rPr lang="en-US" dirty="0" err="1" smtClean="0"/>
              <a:t>Pitzone</a:t>
            </a:r>
            <a:endParaRPr lang="en-US" dirty="0" smtClean="0"/>
          </a:p>
          <a:p>
            <a:pPr lvl="1"/>
            <a:r>
              <a:rPr lang="en-US" dirty="0" smtClean="0"/>
              <a:t>Send us your email and we will send you an invite to register and join the team.</a:t>
            </a:r>
          </a:p>
          <a:p>
            <a:pPr lvl="1"/>
            <a:r>
              <a:rPr lang="en-US" dirty="0" err="1" smtClean="0"/>
              <a:t>Pitzone</a:t>
            </a:r>
            <a:r>
              <a:rPr lang="en-US" dirty="0" smtClean="0"/>
              <a:t> is a portal for forms and race registration </a:t>
            </a:r>
          </a:p>
          <a:p>
            <a:r>
              <a:rPr lang="en-US" dirty="0" smtClean="0"/>
              <a:t>All Students interested in participating in the NICA team must register in </a:t>
            </a:r>
            <a:r>
              <a:rPr lang="en-US" dirty="0" err="1" smtClean="0"/>
              <a:t>pitzone</a:t>
            </a:r>
            <a:r>
              <a:rPr lang="en-US" dirty="0" smtClean="0"/>
              <a:t> before attending any practices. NICA </a:t>
            </a:r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https://pitzone.nationalmtb.org/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904" y="4155140"/>
            <a:ext cx="2962835" cy="29628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3" y="5250794"/>
            <a:ext cx="19240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47010"/>
            <a:ext cx="2947482" cy="4601183"/>
          </a:xfrm>
        </p:spPr>
        <p:txBody>
          <a:bodyPr/>
          <a:lstStyle/>
          <a:p>
            <a:r>
              <a:rPr lang="en-US" dirty="0" smtClean="0"/>
              <a:t>The NICA League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121" y="-686786"/>
            <a:ext cx="7315200" cy="5120640"/>
          </a:xfrm>
        </p:spPr>
        <p:txBody>
          <a:bodyPr/>
          <a:lstStyle/>
          <a:p>
            <a:r>
              <a:rPr lang="en-US" dirty="0" smtClean="0"/>
              <a:t>21 states have leagues across the US </a:t>
            </a:r>
          </a:p>
          <a:p>
            <a:r>
              <a:rPr lang="en-US" dirty="0" smtClean="0"/>
              <a:t>Founded </a:t>
            </a:r>
            <a:r>
              <a:rPr lang="en-US" dirty="0"/>
              <a:t>in 2009, the National Interscholastic Cycling Association (“NICA”) develops interscholastic mountain biking programs for student-athletes across the United States. NICA provides leadership, services and governance for regional leagues to produce quality mountain bike events, and supports every student-athlete in the development of strong body, strong mind and strong character through interscholastic cycling.</a:t>
            </a:r>
          </a:p>
        </p:txBody>
      </p:sp>
      <p:sp>
        <p:nvSpPr>
          <p:cNvPr id="5" name="Down Arrow 4"/>
          <p:cNvSpPr/>
          <p:nvPr/>
        </p:nvSpPr>
        <p:spPr>
          <a:xfrm>
            <a:off x="2393576" y="564776"/>
            <a:ext cx="457200" cy="591670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904" y="4155140"/>
            <a:ext cx="2962835" cy="29628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3" y="5250794"/>
            <a:ext cx="1924050" cy="771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5" y="3523129"/>
            <a:ext cx="504825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4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" y="-1160129"/>
            <a:ext cx="2947482" cy="4601183"/>
          </a:xfrm>
        </p:spPr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2173" y="796884"/>
            <a:ext cx="7315200" cy="512064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RCubedNICA@gmail.com</a:t>
            </a:r>
            <a:endParaRPr lang="en-US" dirty="0" smtClean="0"/>
          </a:p>
          <a:p>
            <a:pPr lvl="1"/>
            <a:r>
              <a:rPr lang="en-US" dirty="0" smtClean="0"/>
              <a:t>Dot not txt  individual coaches, please use the email as all coaches have access to it.</a:t>
            </a:r>
          </a:p>
          <a:p>
            <a:pPr lvl="1"/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www.facebook.com/rcubedcomposite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hlinkClick r:id="rId4"/>
              </a:rPr>
              <a:t>http://www.RCubednica.com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904" y="4155140"/>
            <a:ext cx="2962835" cy="29628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3" y="5250794"/>
            <a:ext cx="19240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7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54" y="-1000798"/>
            <a:ext cx="2947482" cy="4601183"/>
          </a:xfrm>
        </p:spPr>
        <p:txBody>
          <a:bodyPr/>
          <a:lstStyle/>
          <a:p>
            <a:r>
              <a:rPr lang="en-US" dirty="0" smtClean="0"/>
              <a:t>NICA 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121" y="1040065"/>
            <a:ext cx="7315200" cy="51206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27 teams from throughout NYS</a:t>
            </a:r>
          </a:p>
          <a:p>
            <a:r>
              <a:rPr lang="en-US" dirty="0" smtClean="0"/>
              <a:t>Holds 5 spring season cross country mountain bike races</a:t>
            </a:r>
          </a:p>
          <a:p>
            <a:r>
              <a:rPr lang="en-US" dirty="0" smtClean="0"/>
              <a:t>First race is in the beginning of April, finale is early June</a:t>
            </a:r>
          </a:p>
          <a:p>
            <a:pPr lvl="1"/>
            <a:r>
              <a:rPr lang="en-US" dirty="0"/>
              <a:t>Races distance vary based on age but general range from 10-15 </a:t>
            </a:r>
            <a:r>
              <a:rPr lang="en-US" dirty="0" smtClean="0"/>
              <a:t>miles or 45min to 1.5 hours.</a:t>
            </a:r>
          </a:p>
          <a:p>
            <a:pPr lvl="1"/>
            <a:r>
              <a:rPr lang="en-US" dirty="0" smtClean="0"/>
              <a:t>Races are held Sundays. Courses are set up Saturday morning giving you the opportunity to pre-ride the course Saturday afternoon if you wish</a:t>
            </a:r>
          </a:p>
          <a:p>
            <a:pPr lvl="1"/>
            <a:r>
              <a:rPr lang="en-US" dirty="0" smtClean="0"/>
              <a:t>Races  generally within a 2.5 hour drive from Albany</a:t>
            </a:r>
          </a:p>
          <a:p>
            <a:pPr lvl="2"/>
            <a:r>
              <a:rPr lang="en-US" dirty="0" smtClean="0"/>
              <a:t>Some families choose to stay overnight in a hotel, but all are drivable the morning of. </a:t>
            </a:r>
          </a:p>
          <a:p>
            <a:pPr lvl="1"/>
            <a:r>
              <a:rPr lang="en-US" dirty="0" smtClean="0"/>
              <a:t>Parents are encouraged to volunteer to help our at the races if they wish!</a:t>
            </a:r>
          </a:p>
          <a:p>
            <a:r>
              <a:rPr lang="en-US" dirty="0" smtClean="0"/>
              <a:t>R-</a:t>
            </a:r>
            <a:r>
              <a:rPr lang="en-US" dirty="0" err="1" smtClean="0"/>
              <a:t>Cubed’s</a:t>
            </a:r>
            <a:r>
              <a:rPr lang="en-US" dirty="0" smtClean="0"/>
              <a:t> 5</a:t>
            </a:r>
            <a:r>
              <a:rPr lang="en-US" baseline="30000" dirty="0" smtClean="0"/>
              <a:t>th</a:t>
            </a:r>
            <a:r>
              <a:rPr lang="en-US" dirty="0" smtClean="0"/>
              <a:t> season in the NICA league</a:t>
            </a:r>
          </a:p>
          <a:p>
            <a:endParaRPr lang="en-US" dirty="0"/>
          </a:p>
          <a:p>
            <a:r>
              <a:rPr lang="en-US" dirty="0" smtClean="0"/>
              <a:t>2017 Championship Recap: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www.youtube.com/watch?v=Qqs3KvNdSmE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904" y="4155140"/>
            <a:ext cx="2962835" cy="2962835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2393576" y="564776"/>
            <a:ext cx="457200" cy="591670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3" y="5250794"/>
            <a:ext cx="19240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6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13" y="-812540"/>
            <a:ext cx="2947482" cy="4601183"/>
          </a:xfrm>
        </p:spPr>
        <p:txBody>
          <a:bodyPr/>
          <a:lstStyle/>
          <a:p>
            <a:r>
              <a:rPr lang="en-US" dirty="0" smtClean="0"/>
              <a:t>What is</a:t>
            </a:r>
            <a:br>
              <a:rPr lang="en-US" dirty="0" smtClean="0"/>
            </a:br>
            <a:r>
              <a:rPr lang="en-US" dirty="0" smtClean="0"/>
              <a:t>R-Cubed?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0656" y="-170330"/>
            <a:ext cx="7315200" cy="5120640"/>
          </a:xfrm>
        </p:spPr>
        <p:txBody>
          <a:bodyPr/>
          <a:lstStyle/>
          <a:p>
            <a:r>
              <a:rPr lang="en-US" dirty="0" smtClean="0"/>
              <a:t>R-Cubed was brought about on the simple idea of riding your bike with your friends….no qualification times, no essays… just a bike and a smile! </a:t>
            </a:r>
          </a:p>
          <a:p>
            <a:r>
              <a:rPr lang="en-US" dirty="0"/>
              <a:t>Group of riders who wanted to get together to ride bikes and have fun!</a:t>
            </a:r>
          </a:p>
          <a:p>
            <a:r>
              <a:rPr lang="en-US" dirty="0" smtClean="0"/>
              <a:t>Hold Casual/fun rides throughout the year</a:t>
            </a:r>
          </a:p>
          <a:p>
            <a:r>
              <a:rPr lang="en-US" dirty="0" smtClean="0"/>
              <a:t>Attend races as a team to race hang out and have fun while riding bikes!</a:t>
            </a:r>
          </a:p>
          <a:p>
            <a:r>
              <a:rPr lang="en-US" dirty="0" smtClean="0"/>
              <a:t>Everyone is welcome to join, no experience necessary. We have rider from beginners through semi-pros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904" y="4155140"/>
            <a:ext cx="2962835" cy="2962835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2393576" y="564776"/>
            <a:ext cx="457200" cy="591670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3" y="5250794"/>
            <a:ext cx="1924050" cy="771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537" y="4155140"/>
            <a:ext cx="6289464" cy="269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2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19" y="-651175"/>
            <a:ext cx="2947482" cy="4601183"/>
          </a:xfrm>
        </p:spPr>
        <p:txBody>
          <a:bodyPr/>
          <a:lstStyle/>
          <a:p>
            <a:r>
              <a:rPr lang="en-US" dirty="0" smtClean="0"/>
              <a:t>Why Join</a:t>
            </a:r>
            <a:br>
              <a:rPr lang="en-US" dirty="0" smtClean="0"/>
            </a:br>
            <a:r>
              <a:rPr lang="en-US" dirty="0" smtClean="0"/>
              <a:t>R-Cubed NICA?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9973" y="-211657"/>
            <a:ext cx="7315200" cy="5120640"/>
          </a:xfrm>
        </p:spPr>
        <p:txBody>
          <a:bodyPr/>
          <a:lstStyle/>
          <a:p>
            <a:r>
              <a:rPr lang="en-US" dirty="0" smtClean="0"/>
              <a:t>Coaches are also racers 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hey have the experience and knowledge to help you achieve your goals</a:t>
            </a:r>
          </a:p>
          <a:p>
            <a:r>
              <a:rPr lang="en-US" dirty="0" smtClean="0"/>
              <a:t>Fun/Encouraging atmosphere at races and practices</a:t>
            </a:r>
          </a:p>
          <a:p>
            <a:r>
              <a:rPr lang="en-US" dirty="0" smtClean="0"/>
              <a:t>Workout plans tailored to help riders achieve their goals and prepare them for the NICA races</a:t>
            </a:r>
          </a:p>
          <a:p>
            <a:r>
              <a:rPr lang="en-US" dirty="0" smtClean="0"/>
              <a:t>You want to challenge yourself while riding your bicycle!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904" y="4155140"/>
            <a:ext cx="2962835" cy="2962835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2393576" y="564776"/>
            <a:ext cx="457200" cy="591670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3" y="5250794"/>
            <a:ext cx="1924050" cy="771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7"/>
          <a:stretch/>
        </p:blipFill>
        <p:spPr>
          <a:xfrm>
            <a:off x="3605766" y="3225656"/>
            <a:ext cx="6345342" cy="336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4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0116" y="-1108374"/>
            <a:ext cx="2947482" cy="4601183"/>
          </a:xfrm>
        </p:spPr>
        <p:txBody>
          <a:bodyPr/>
          <a:lstStyle/>
          <a:p>
            <a:pPr algn="ctr"/>
            <a:r>
              <a:rPr lang="en-US" dirty="0" smtClean="0"/>
              <a:t>Coaches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833" y="-803327"/>
            <a:ext cx="7315200" cy="5120640"/>
          </a:xfrm>
        </p:spPr>
        <p:txBody>
          <a:bodyPr/>
          <a:lstStyle/>
          <a:p>
            <a:r>
              <a:rPr lang="en-US" dirty="0"/>
              <a:t>Rich </a:t>
            </a:r>
            <a:r>
              <a:rPr lang="en-US" dirty="0" err="1" smtClean="0"/>
              <a:t>Tortorici</a:t>
            </a:r>
            <a:endParaRPr lang="en-US" dirty="0" smtClean="0"/>
          </a:p>
          <a:p>
            <a:r>
              <a:rPr lang="en-US" dirty="0" smtClean="0"/>
              <a:t>Kim Milton (Head Coach)</a:t>
            </a:r>
          </a:p>
          <a:p>
            <a:r>
              <a:rPr lang="en-US" dirty="0" smtClean="0"/>
              <a:t>David Taylor </a:t>
            </a:r>
            <a:endParaRPr lang="en-US" dirty="0"/>
          </a:p>
          <a:p>
            <a:r>
              <a:rPr lang="en-US" dirty="0" smtClean="0"/>
              <a:t>Frank Winters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904" y="4155140"/>
            <a:ext cx="2962835" cy="2962835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2393576" y="564776"/>
            <a:ext cx="457200" cy="591670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834" y="2782878"/>
            <a:ext cx="4972894" cy="33152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3" y="5250794"/>
            <a:ext cx="19240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7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7236" y="87611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 Levels of </a:t>
            </a:r>
            <a:br>
              <a:rPr lang="en-US" dirty="0" smtClean="0"/>
            </a:br>
            <a:r>
              <a:rPr lang="en-US" dirty="0" smtClean="0"/>
              <a:t>involvement </a:t>
            </a:r>
            <a:br>
              <a:rPr lang="en-US" dirty="0" smtClean="0"/>
            </a:br>
            <a:r>
              <a:rPr lang="en-US" dirty="0" smtClean="0"/>
              <a:t>for R-Cubed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160059" y="71400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smtClean="0"/>
              <a:t>NICA Team Rider/ Adventure Rider</a:t>
            </a:r>
          </a:p>
          <a:p>
            <a:pPr lvl="1">
              <a:buFontTx/>
              <a:buChar char="-"/>
            </a:pPr>
            <a:r>
              <a:rPr lang="en-US" dirty="0" smtClean="0"/>
              <a:t>Want to ride with a team but do not wish to race yet</a:t>
            </a:r>
          </a:p>
          <a:p>
            <a:pPr lvl="1">
              <a:buFontTx/>
              <a:buChar char="-"/>
            </a:pPr>
            <a:r>
              <a:rPr lang="en-US" dirty="0" smtClean="0"/>
              <a:t>Build MTB skills</a:t>
            </a:r>
          </a:p>
          <a:p>
            <a:pPr lvl="1">
              <a:buFontTx/>
              <a:buChar char="-"/>
            </a:pPr>
            <a:r>
              <a:rPr lang="en-US" dirty="0" smtClean="0"/>
              <a:t>Attends team Practices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514350" indent="-514350">
              <a:buFont typeface="Wingdings 3" charset="2"/>
              <a:buAutoNum type="arabicPeriod"/>
            </a:pPr>
            <a:r>
              <a:rPr lang="en-US" dirty="0" smtClean="0"/>
              <a:t>NICA Team Racer</a:t>
            </a:r>
          </a:p>
          <a:p>
            <a:pPr lvl="1">
              <a:buFontTx/>
              <a:buChar char="-"/>
            </a:pPr>
            <a:r>
              <a:rPr lang="en-US" dirty="0" smtClean="0"/>
              <a:t>Want to compete against others in the NICA races</a:t>
            </a:r>
          </a:p>
          <a:p>
            <a:pPr lvl="1">
              <a:buFontTx/>
              <a:buChar char="-"/>
            </a:pPr>
            <a:r>
              <a:rPr lang="en-US" dirty="0" smtClean="0"/>
              <a:t>Want to challenge yourself</a:t>
            </a:r>
          </a:p>
          <a:p>
            <a:pPr lvl="1">
              <a:buFontTx/>
              <a:buChar char="-"/>
            </a:pPr>
            <a:r>
              <a:rPr lang="en-US" dirty="0" smtClean="0"/>
              <a:t>Attends team practices</a:t>
            </a:r>
          </a:p>
          <a:p>
            <a:pPr marL="457200" lvl="1" indent="0">
              <a:buFont typeface="Wingdings 3" charset="2"/>
              <a:buNone/>
            </a:pP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904" y="4155140"/>
            <a:ext cx="2962835" cy="2962835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2393576" y="564776"/>
            <a:ext cx="457200" cy="591670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641697" y="5502303"/>
            <a:ext cx="5327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solidFill>
                  <a:schemeClr val="accent1"/>
                </a:solidFill>
              </a:rPr>
              <a:t>*</a:t>
            </a:r>
            <a:r>
              <a:rPr lang="en-US" dirty="0" smtClean="0">
                <a:solidFill>
                  <a:schemeClr val="accent1"/>
                </a:solidFill>
              </a:rPr>
              <a:t>Student Athlete can move her/him-self to wherever they are comfortable anytime throughout the year.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3" y="5250794"/>
            <a:ext cx="19240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0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55" y="-687034"/>
            <a:ext cx="2947482" cy="4601183"/>
          </a:xfrm>
        </p:spPr>
        <p:txBody>
          <a:bodyPr/>
          <a:lstStyle/>
          <a:p>
            <a:r>
              <a:rPr lang="en-US" dirty="0" smtClean="0"/>
              <a:t>R-Cubed Composite NICA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7632" y="824753"/>
            <a:ext cx="8191650" cy="383474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Motivated and driven riders who are excited about challenging themselves</a:t>
            </a:r>
          </a:p>
          <a:p>
            <a:r>
              <a:rPr lang="en-US" dirty="0" smtClean="0"/>
              <a:t>Made up of Middle and high school riders from all round the the capital district</a:t>
            </a:r>
          </a:p>
          <a:p>
            <a:pPr lvl="1"/>
            <a:r>
              <a:rPr lang="en-US" dirty="0" smtClean="0"/>
              <a:t> Burnt Hills, Colonie, Waldorf School, Saratoga Springs Etc. </a:t>
            </a:r>
          </a:p>
          <a:p>
            <a:r>
              <a:rPr lang="en-US" dirty="0" smtClean="0"/>
              <a:t>We welcome any high school and middle school student regardless of mountain biking experience. </a:t>
            </a:r>
          </a:p>
          <a:p>
            <a:r>
              <a:rPr lang="en-US" dirty="0" smtClean="0"/>
              <a:t>Emphasis is on rider skills development, athletic development, nutrition, teamwork and fun.</a:t>
            </a:r>
          </a:p>
          <a:p>
            <a:r>
              <a:rPr lang="en-US" dirty="0" smtClean="0"/>
              <a:t>Practices are designed around preparing riders for the 5 NICA league races</a:t>
            </a:r>
          </a:p>
          <a:p>
            <a:pPr lvl="1"/>
            <a:r>
              <a:rPr lang="en-US" dirty="0"/>
              <a:t>Races beginning in Early </a:t>
            </a:r>
            <a:r>
              <a:rPr lang="en-US" dirty="0" smtClean="0"/>
              <a:t>April</a:t>
            </a:r>
            <a:r>
              <a:rPr lang="en-US" dirty="0"/>
              <a:t> </a:t>
            </a:r>
            <a:r>
              <a:rPr lang="en-US" dirty="0" smtClean="0"/>
              <a:t>and are not mandatory</a:t>
            </a:r>
          </a:p>
          <a:p>
            <a:r>
              <a:rPr lang="en-US" dirty="0" smtClean="0"/>
              <a:t>Season begins January 1</a:t>
            </a:r>
            <a:r>
              <a:rPr lang="en-US" baseline="30000" dirty="0" smtClean="0"/>
              <a:t>st</a:t>
            </a:r>
            <a:r>
              <a:rPr lang="en-US" dirty="0"/>
              <a:t> </a:t>
            </a:r>
            <a:r>
              <a:rPr lang="en-US" dirty="0" smtClean="0"/>
              <a:t>and ends Mid-June.</a:t>
            </a:r>
          </a:p>
          <a:p>
            <a:r>
              <a:rPr lang="en-US" dirty="0" smtClean="0"/>
              <a:t>NO ONE IS EXCLUDED!! Everyone rides for the team!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904" y="4155140"/>
            <a:ext cx="2962835" cy="2962835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2393576" y="564776"/>
            <a:ext cx="457200" cy="591670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3" y="5250794"/>
            <a:ext cx="19240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7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46043"/>
            <a:ext cx="2947482" cy="4601183"/>
          </a:xfrm>
        </p:spPr>
        <p:txBody>
          <a:bodyPr/>
          <a:lstStyle/>
          <a:p>
            <a:r>
              <a:rPr lang="en-US" dirty="0" smtClean="0"/>
              <a:t>R-Cubed </a:t>
            </a:r>
            <a:br>
              <a:rPr lang="en-US" dirty="0" smtClean="0"/>
            </a:br>
            <a:r>
              <a:rPr lang="en-US" dirty="0" smtClean="0"/>
              <a:t>NICA </a:t>
            </a:r>
            <a:br>
              <a:rPr lang="en-US" dirty="0" smtClean="0"/>
            </a:br>
            <a:r>
              <a:rPr lang="en-US" dirty="0" smtClean="0"/>
              <a:t>Adventure Rider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9953" y="-660125"/>
            <a:ext cx="7315200" cy="5120640"/>
          </a:xfrm>
        </p:spPr>
        <p:txBody>
          <a:bodyPr>
            <a:normAutofit/>
          </a:bodyPr>
          <a:lstStyle/>
          <a:p>
            <a:r>
              <a:rPr lang="en-US" dirty="0" smtClean="0"/>
              <a:t>Great for riders who are just getting into the sport and are not ready to race yet.</a:t>
            </a:r>
          </a:p>
          <a:p>
            <a:r>
              <a:rPr lang="en-US" dirty="0"/>
              <a:t>R</a:t>
            </a:r>
            <a:r>
              <a:rPr lang="en-US" dirty="0" smtClean="0"/>
              <a:t>iders who want to improve skills and have a good time riding with friends. </a:t>
            </a:r>
          </a:p>
          <a:p>
            <a:r>
              <a:rPr lang="en-US" dirty="0" smtClean="0"/>
              <a:t>Excellent choice for students who just want to have fun riding bikes and enjoying nature.</a:t>
            </a:r>
          </a:p>
          <a:p>
            <a:r>
              <a:rPr lang="en-US" dirty="0" smtClean="0"/>
              <a:t>Have fun without the pressure of competition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904" y="4155140"/>
            <a:ext cx="2962835" cy="2962835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2393576" y="564776"/>
            <a:ext cx="457200" cy="591670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3" y="5250794"/>
            <a:ext cx="1924050" cy="771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56"/>
          <a:stretch/>
        </p:blipFill>
        <p:spPr>
          <a:xfrm>
            <a:off x="4779817" y="3140517"/>
            <a:ext cx="3663672" cy="353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7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Custom 1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00B0F0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20859</TotalTime>
  <Words>1228</Words>
  <Application>Microsoft Office PowerPoint</Application>
  <PresentationFormat>Widescreen</PresentationFormat>
  <Paragraphs>215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Corbel</vt:lpstr>
      <vt:lpstr>TimesNewRomanPS-BoldMT</vt:lpstr>
      <vt:lpstr>TimesNewRomanPSMT</vt:lpstr>
      <vt:lpstr>Wingdings 2</vt:lpstr>
      <vt:lpstr>Wingdings 3</vt:lpstr>
      <vt:lpstr>Frame</vt:lpstr>
      <vt:lpstr>PowerPoint Presentation</vt:lpstr>
      <vt:lpstr>The NICA League</vt:lpstr>
      <vt:lpstr>NICA NY</vt:lpstr>
      <vt:lpstr>What is R-Cubed?</vt:lpstr>
      <vt:lpstr>Why Join R-Cubed NICA?</vt:lpstr>
      <vt:lpstr>Coaches</vt:lpstr>
      <vt:lpstr>2 Levels of  involvement  for R-Cubed</vt:lpstr>
      <vt:lpstr>R-Cubed Composite NICA team</vt:lpstr>
      <vt:lpstr>R-Cubed  NICA  Adventure Rider</vt:lpstr>
      <vt:lpstr>Which group  is right  for me?</vt:lpstr>
      <vt:lpstr>2019  New York  NICA  Race  Schedule</vt:lpstr>
      <vt:lpstr>Example  Race details </vt:lpstr>
      <vt:lpstr>2018  NICA NY  Team Results</vt:lpstr>
      <vt:lpstr>2018  R-Cubed Composite Highlights</vt:lpstr>
      <vt:lpstr>2019 Season Plan</vt:lpstr>
      <vt:lpstr>What is a practice like?</vt:lpstr>
      <vt:lpstr>Costs –  NICA Team</vt:lpstr>
      <vt:lpstr>Thank you to our Sponsors </vt:lpstr>
      <vt:lpstr>Pitzone </vt:lpstr>
      <vt:lpstr>Contact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R-Cubed Junior Development / NICA Composite Team &amp;  R-Cubed Junior MTB Club</dc:title>
  <dc:creator>kimberly.milton</dc:creator>
  <cp:lastModifiedBy>Kim</cp:lastModifiedBy>
  <cp:revision>121</cp:revision>
  <dcterms:created xsi:type="dcterms:W3CDTF">2017-08-17T16:52:47Z</dcterms:created>
  <dcterms:modified xsi:type="dcterms:W3CDTF">2018-11-23T00:12:46Z</dcterms:modified>
</cp:coreProperties>
</file>